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2"/>
  </p:notesMasterIdLst>
  <p:sldIdLst>
    <p:sldId id="307" r:id="rId2"/>
    <p:sldId id="313" r:id="rId3"/>
    <p:sldId id="257" r:id="rId4"/>
    <p:sldId id="271" r:id="rId5"/>
    <p:sldId id="272" r:id="rId6"/>
    <p:sldId id="273" r:id="rId7"/>
    <p:sldId id="276" r:id="rId8"/>
    <p:sldId id="277" r:id="rId9"/>
    <p:sldId id="279" r:id="rId10"/>
    <p:sldId id="314" r:id="rId11"/>
    <p:sldId id="281" r:id="rId12"/>
    <p:sldId id="293" r:id="rId13"/>
    <p:sldId id="294" r:id="rId14"/>
    <p:sldId id="315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5" r:id="rId27"/>
    <p:sldId id="296" r:id="rId28"/>
    <p:sldId id="297" r:id="rId29"/>
    <p:sldId id="298" r:id="rId30"/>
    <p:sldId id="309" r:id="rId31"/>
    <p:sldId id="310" r:id="rId32"/>
    <p:sldId id="299" r:id="rId33"/>
    <p:sldId id="300" r:id="rId34"/>
    <p:sldId id="301" r:id="rId35"/>
    <p:sldId id="302" r:id="rId36"/>
    <p:sldId id="303" r:id="rId37"/>
    <p:sldId id="311" r:id="rId38"/>
    <p:sldId id="312" r:id="rId39"/>
    <p:sldId id="304" r:id="rId40"/>
    <p:sldId id="308" r:id="rId4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400"/>
    <a:srgbClr val="374A53"/>
    <a:srgbClr val="373F49"/>
    <a:srgbClr val="FF7005"/>
    <a:srgbClr val="FF8931"/>
    <a:srgbClr val="FF8732"/>
    <a:srgbClr val="3A4B53"/>
    <a:srgbClr val="3A4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8" autoAdjust="0"/>
    <p:restoredTop sz="94660"/>
  </p:normalViewPr>
  <p:slideViewPr>
    <p:cSldViewPr snapToGrid="0">
      <p:cViewPr varScale="1">
        <p:scale>
          <a:sx n="63" d="100"/>
          <a:sy n="63" d="100"/>
        </p:scale>
        <p:origin x="60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3EE4-DBBE-4E6E-9F0B-B1F8CBB3B2CA}" type="datetimeFigureOut">
              <a:rPr lang="de-DE" smtClean="0"/>
              <a:t>14.03.2024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E7BC-8DF8-4738-901B-72D7790BE9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79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E7658-601B-F6B9-9D21-AFFD9555D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2D75F4-AC7E-EF1C-047D-4A84C288A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430CA7-C565-6866-95DF-D73431E0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2A7B31-8B54-794B-6446-B7F87D41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FC055A-3140-46F1-3CBA-464D90C1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27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5655C-AE2B-0308-539C-3F4D529E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DEE692-C925-866E-483B-DED928ED0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0AF593-8607-5645-292C-9C09AFC3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DF14B7-860F-B3D8-BB6D-E6CDA3E1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03F3A5-A6A6-06DF-E2DD-ED0FF812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6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4575E1F-72CC-DCF8-FFC9-D477698D9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F4DBF5-2351-BC16-1128-BFEDBA601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08014-6CAD-848B-A837-64EC6735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D72030-598F-04C8-0283-B16AD865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66C824-7A7F-5C9B-05A4-2C2CB814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45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374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2D310-1451-6497-3B7C-B4817A28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FC9A5-9CF3-E238-0B10-4B26B78E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AA5232-FA14-9ED0-6090-46077CDC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46B55E-0E82-D8D9-E460-9568B6FD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477135-E652-85A3-9589-D04E4699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13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7040E-6742-FB8C-FC78-2E769FA4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5F6CA4-E6E5-5E91-C0E5-D7B5237D4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9930BC-302E-AD66-B844-E6DC8B23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BF487C-05C7-18C2-A4BF-24EF291D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47751C-A08F-C874-DCD9-CC792CCB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47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1A3CF8-5D6B-5007-B449-99497ACC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FB964-A4F5-89D3-555E-AC6001EDF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CBE5E4-FAE1-E215-48A0-7749361BD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438C92-115A-2A72-0062-F7260C19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551CB6-389E-4FAA-C353-03AB65F5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FBAB92-EEC8-95FC-CA9B-CF960623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04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7DD09-CA48-AE24-9BBD-624070BD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9B6749-A49D-8A5B-8CA1-D565D12F6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3AE6CB-1B31-2EDF-5160-9A3A96197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B13B1C-B9F1-80E2-A65A-9013CDFAF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217FB6-ADCF-F668-2C04-00B8026AD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DD19FA-E8B5-BA56-9C0D-73732642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6EF1F4-9229-2303-F22E-2C0A5A23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1582B6-E767-2819-3D00-EDB94F0F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16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CE560-E7EB-8306-8146-7F38CA98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BA574B-D663-04B7-37D1-DFF9DE86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6D3448-BB81-9B0D-525A-8BED7F58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7EC3D2-D2C7-F3D8-38E6-30DB4C82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393C958-8B5A-C84C-B3B6-F74BF5C5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D2BC40-31E5-06A5-E545-6B75C7C1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ED4643-50F1-DF6E-031A-5B5F9E8C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92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7ECB5-C732-4197-5B0C-69BE04AE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8DE886-610F-CC73-5F30-561CA7C6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FECF9F-D602-BB6E-1030-80AC0CDF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CE379D-95A9-E442-ACF3-2D9AD2F4D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F9372C-1EF1-620C-B649-1E4A265D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39B73F-4462-1EE4-A8C0-47C8C242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91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99674-CF89-C82A-D9BE-F8C0FD47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3BCAE-F1BF-3AF3-8291-055D61D23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8E5084-926B-13A7-ADE0-F129BA336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F713B-BFCC-7B1B-DAB9-D85ADE38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C748F-78CA-101C-88FF-728EE616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C6439E-8EF3-058B-896D-B6D39BF1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B633F7-351F-8550-F06C-713F90FD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4D0801-62D2-A5BC-CAE6-59015E8E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5354E4-BA4A-EC7D-4E6D-B1498F961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0BD901-81C3-FA48-68D2-797632E7D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7906A5-6A58-1EB2-9345-F2C360CAD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Slide </a:t>
            </a:r>
            <a:fld id="{FB15FF33-EB7F-4C9F-95D5-FB87D3C1B1B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83DFF0-69BB-FF47-34BA-79B74A7ED655}"/>
              </a:ext>
            </a:extLst>
          </p:cNvPr>
          <p:cNvSpPr/>
          <p:nvPr userDrawn="1"/>
        </p:nvSpPr>
        <p:spPr>
          <a:xfrm>
            <a:off x="838200" y="6261255"/>
            <a:ext cx="105156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9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38F7D3C-2E22-9259-4EF4-AD71AD534954}"/>
              </a:ext>
            </a:extLst>
          </p:cNvPr>
          <p:cNvGrpSpPr>
            <a:grpSpLocks noChangeAspect="1"/>
          </p:cNvGrpSpPr>
          <p:nvPr/>
        </p:nvGrpSpPr>
        <p:grpSpPr>
          <a:xfrm>
            <a:off x="10552862" y="169193"/>
            <a:ext cx="931047" cy="936000"/>
            <a:chOff x="4720740" y="1734118"/>
            <a:chExt cx="1375260" cy="1382576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0A11FF5-2D67-90D7-9552-38E15D3D3B0F}"/>
                </a:ext>
              </a:extLst>
            </p:cNvPr>
            <p:cNvSpPr/>
            <p:nvPr/>
          </p:nvSpPr>
          <p:spPr>
            <a:xfrm>
              <a:off x="4732338" y="1749425"/>
              <a:ext cx="1360488" cy="1352550"/>
            </a:xfrm>
            <a:prstGeom prst="ellipse">
              <a:avLst/>
            </a:prstGeom>
            <a:gradFill flip="none" rotWithShape="1">
              <a:gsLst>
                <a:gs pos="52000">
                  <a:schemeClr val="accent1">
                    <a:lumMod val="7000"/>
                    <a:lumOff val="93000"/>
                  </a:schemeClr>
                </a:gs>
                <a:gs pos="2000">
                  <a:schemeClr val="bg1">
                    <a:alpha val="4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Ein Bild, das Farbigkeit, Screenshot, Kreis, Grafiken enthält.&#10;&#10;Automatisch generierte Beschreibung">
              <a:extLst>
                <a:ext uri="{FF2B5EF4-FFF2-40B4-BE49-F238E27FC236}">
                  <a16:creationId xmlns:a16="http://schemas.microsoft.com/office/drawing/2014/main" id="{D304B364-EF05-7D85-D097-56C1DEB6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0740" y="1734118"/>
              <a:ext cx="1375260" cy="1382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388E724-76A0-AF26-CDBE-7147AD244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9774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Univers" panose="020B0503020202020204" pitchFamily="34" charset="0"/>
              </a:rPr>
              <a:t>Investigating</a:t>
            </a:r>
            <a:r>
              <a:rPr lang="de-DE" dirty="0">
                <a:latin typeface="Univers" panose="020B0503020202020204" pitchFamily="34" charset="0"/>
              </a:rPr>
              <a:t> </a:t>
            </a:r>
            <a:r>
              <a:rPr lang="de-DE" dirty="0" err="1">
                <a:latin typeface="Univers" panose="020B0503020202020204" pitchFamily="34" charset="0"/>
              </a:rPr>
              <a:t>the</a:t>
            </a:r>
            <a:r>
              <a:rPr lang="de-DE" dirty="0">
                <a:latin typeface="Univers" panose="020B0503020202020204" pitchFamily="34" charset="0"/>
              </a:rPr>
              <a:t> Evolution </a:t>
            </a:r>
            <a:r>
              <a:rPr lang="de-DE" dirty="0" err="1">
                <a:latin typeface="Univers" panose="020B0503020202020204" pitchFamily="34" charset="0"/>
              </a:rPr>
              <a:t>of</a:t>
            </a:r>
            <a:r>
              <a:rPr lang="de-DE" dirty="0">
                <a:latin typeface="Univers" panose="020B0503020202020204" pitchFamily="34" charset="0"/>
              </a:rPr>
              <a:t> Fisher Information </a:t>
            </a:r>
            <a:r>
              <a:rPr lang="de-DE" dirty="0" err="1">
                <a:latin typeface="Univers" panose="020B0503020202020204" pitchFamily="34" charset="0"/>
              </a:rPr>
              <a:t>for</a:t>
            </a:r>
            <a:r>
              <a:rPr lang="de-DE" dirty="0">
                <a:latin typeface="Univers" panose="020B0503020202020204" pitchFamily="34" charset="0"/>
              </a:rPr>
              <a:t> </a:t>
            </a:r>
            <a:r>
              <a:rPr lang="de-DE" dirty="0" err="1">
                <a:latin typeface="Univers" panose="020B0503020202020204" pitchFamily="34" charset="0"/>
              </a:rPr>
              <a:t>Neural</a:t>
            </a:r>
            <a:r>
              <a:rPr lang="de-DE" dirty="0">
                <a:latin typeface="Univers" panose="020B0503020202020204" pitchFamily="34" charset="0"/>
              </a:rPr>
              <a:t> Network Dynamics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93A5AD-0E40-FA92-06B4-DD8C4F905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28882"/>
            <a:ext cx="9144000" cy="449494"/>
          </a:xfrm>
        </p:spPr>
        <p:txBody>
          <a:bodyPr/>
          <a:lstStyle/>
          <a:p>
            <a:r>
              <a:rPr lang="de-DE" dirty="0"/>
              <a:t>Marc Sauter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DA8D6E-DFE1-E936-22C7-26A3B963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" y="274787"/>
            <a:ext cx="3406709" cy="7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9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3162D-2A04-A948-B64A-E309CA25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778C818E-1A58-F2A3-40B5-11E70FC4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Analyzing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influence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40DDF21-0B48-4605-47A5-1B16D935D314}"/>
              </a:ext>
            </a:extLst>
          </p:cNvPr>
          <p:cNvSpPr/>
          <p:nvPr/>
        </p:nvSpPr>
        <p:spPr>
          <a:xfrm>
            <a:off x="304400" y="932875"/>
            <a:ext cx="6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3EAD49B-14DE-8F33-F5A1-B523C6C5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F36FA-B850-73F0-5DE1-16558299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0E1FB-4A32-0C56-3A01-1BCA6A88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69D7D44-FABC-BE00-1EDE-4B30900344AB}"/>
              </a:ext>
            </a:extLst>
          </p:cNvPr>
          <p:cNvGrpSpPr/>
          <p:nvPr/>
        </p:nvGrpSpPr>
        <p:grpSpPr>
          <a:xfrm>
            <a:off x="679768" y="2024758"/>
            <a:ext cx="10832463" cy="1603954"/>
            <a:chOff x="326274" y="2283186"/>
            <a:chExt cx="10832463" cy="1603954"/>
          </a:xfrm>
        </p:grpSpPr>
        <p:pic>
          <p:nvPicPr>
            <p:cNvPr id="5" name="Grafik 4" descr="Ein Bild, das Schrift, Text, Handschrift, Reihe enthält.&#10;&#10;Automatisch generierte Beschreibung">
              <a:extLst>
                <a:ext uri="{FF2B5EF4-FFF2-40B4-BE49-F238E27FC236}">
                  <a16:creationId xmlns:a16="http://schemas.microsoft.com/office/drawing/2014/main" id="{4395C552-70D8-47BD-179D-3C49FC724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74" y="3048404"/>
              <a:ext cx="5274779" cy="7611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A7BDE7B-2B0C-07E2-2E12-954095A09849}"/>
                </a:ext>
              </a:extLst>
            </p:cNvPr>
            <p:cNvSpPr txBox="1"/>
            <p:nvPr/>
          </p:nvSpPr>
          <p:spPr>
            <a:xfrm>
              <a:off x="997703" y="2678618"/>
              <a:ext cx="3931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Full</a:t>
              </a:r>
              <a:r>
                <a:rPr lang="de-DE" dirty="0">
                  <a:solidFill>
                    <a:schemeClr val="bg1"/>
                  </a:solidFill>
                </a:rPr>
                <a:t> Fisher Information</a:t>
              </a:r>
            </a:p>
          </p:txBody>
        </p:sp>
        <p:pic>
          <p:nvPicPr>
            <p:cNvPr id="11" name="Grafik 10" descr="Ein Bild, das Handschrift, Schrift, Text, Tafel enthält.&#10;&#10;Automatisch generierte Beschreibung">
              <a:extLst>
                <a:ext uri="{FF2B5EF4-FFF2-40B4-BE49-F238E27FC236}">
                  <a16:creationId xmlns:a16="http://schemas.microsoft.com/office/drawing/2014/main" id="{3A58D4DB-250C-5BF5-F297-83B27219D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678" y="2981543"/>
              <a:ext cx="3540059" cy="9055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4279748-6C45-5A7F-7D23-0D4B5F916BF7}"/>
                </a:ext>
              </a:extLst>
            </p:cNvPr>
            <p:cNvSpPr txBox="1"/>
            <p:nvPr/>
          </p:nvSpPr>
          <p:spPr>
            <a:xfrm>
              <a:off x="7925031" y="2283186"/>
              <a:ext cx="2976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Related</a:t>
              </a:r>
              <a:r>
                <a:rPr lang="de-DE" dirty="0">
                  <a:solidFill>
                    <a:schemeClr val="bg1"/>
                  </a:solidFill>
                </a:rPr>
                <a:t> Network </a:t>
              </a:r>
              <a:r>
                <a:rPr lang="de-DE" dirty="0" err="1">
                  <a:solidFill>
                    <a:schemeClr val="bg1"/>
                  </a:solidFill>
                </a:rPr>
                <a:t>dependent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matrix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B29909C-57A4-C5E7-D122-4036BEF297D2}"/>
                </a:ext>
              </a:extLst>
            </p:cNvPr>
            <p:cNvCxnSpPr>
              <a:cxnSpLocks/>
            </p:cNvCxnSpPr>
            <p:nvPr/>
          </p:nvCxnSpPr>
          <p:spPr>
            <a:xfrm>
              <a:off x="5819405" y="3438085"/>
              <a:ext cx="1610436" cy="0"/>
            </a:xfrm>
            <a:prstGeom prst="straightConnector1">
              <a:avLst/>
            </a:prstGeom>
            <a:ln>
              <a:solidFill>
                <a:srgbClr val="EA64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63739EF-84FB-8702-2C8F-755F980A6230}"/>
              </a:ext>
            </a:extLst>
          </p:cNvPr>
          <p:cNvCxnSpPr/>
          <p:nvPr/>
        </p:nvCxnSpPr>
        <p:spPr>
          <a:xfrm>
            <a:off x="3302000" y="3799840"/>
            <a:ext cx="0" cy="995680"/>
          </a:xfrm>
          <a:prstGeom prst="straightConnector1">
            <a:avLst/>
          </a:prstGeom>
          <a:ln>
            <a:solidFill>
              <a:srgbClr val="EA6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Ein Bild, das Schrift, Hand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3AEA982B-6E56-5EA2-ABEC-58BDE221E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65" y="4844590"/>
            <a:ext cx="2138784" cy="52467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15D93BD-C9C5-80ED-B816-F0C0A9D457DD}"/>
              </a:ext>
            </a:extLst>
          </p:cNvPr>
          <p:cNvCxnSpPr/>
          <p:nvPr/>
        </p:nvCxnSpPr>
        <p:spPr>
          <a:xfrm>
            <a:off x="9906000" y="3799840"/>
            <a:ext cx="0" cy="995680"/>
          </a:xfrm>
          <a:prstGeom prst="straightConnector1">
            <a:avLst/>
          </a:prstGeom>
          <a:ln>
            <a:solidFill>
              <a:srgbClr val="EA6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Schrift, Handschrift, Kalligrafie, Typografie enthält.&#10;&#10;Automatisch generierte Beschreibung">
            <a:extLst>
              <a:ext uri="{FF2B5EF4-FFF2-40B4-BE49-F238E27FC236}">
                <a16:creationId xmlns:a16="http://schemas.microsoft.com/office/drawing/2014/main" id="{D8B56938-B3E9-776B-9E6E-79A9827E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609" y="4803156"/>
            <a:ext cx="2138781" cy="6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296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C3B08-D01D-5078-70B7-469B62B0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8AD5BBE-669F-4CD0-A569-CCB82B0A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9FF0514-EDE5-A147-27D4-0A8EDABFD8F6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D5F71E2-BDDA-B002-81F0-816369BD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FFF25F-7156-F3E4-0C54-56F49CEA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CA5480-8096-EAA0-ADED-05B8CCA1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3504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BB55B-AFAD-2F5C-DE15-C3F31E2A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8625B217-2EB3-1424-C960-DB785A25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0F87600-978E-FE47-6B29-34A034044C0B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AE33C593-5421-43BC-184A-0D384EFDE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1687851"/>
          <a:ext cx="81280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7805055" imgH="3943152" progId="Acrobat.Document.DC">
                  <p:embed/>
                </p:oleObj>
              </mc:Choice>
              <mc:Fallback>
                <p:oleObj name="Acrobat Document" r:id="rId2" imgW="17805055" imgH="3943152" progId="Acrobat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144E899C-8AEC-9EC0-A2C2-E9EF793858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00" y="1687851"/>
                        <a:ext cx="8128000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9D4E31A-EB7E-F3C3-65EA-F031B79B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5DF9CF-36F9-18C6-61B3-76CA2471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2B7CB5-D590-FDE4-15C7-4BE3D20F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958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64E71-738C-B9F8-1501-2C8B1EC6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D7A29A95-EE01-7941-672A-771BD479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AC7BD6-796E-B17F-5A4B-065E34EF626B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C97CC404-C746-0D18-FF98-A335AEDBDB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1687851"/>
          <a:ext cx="81280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7805055" imgH="3943152" progId="Acrobat.Document.DC">
                  <p:embed/>
                </p:oleObj>
              </mc:Choice>
              <mc:Fallback>
                <p:oleObj name="Acrobat Document" r:id="rId2" imgW="17805055" imgH="3943152" progId="Acrobat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AE33C593-5421-43BC-184A-0D384EFDE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00" y="1687851"/>
                        <a:ext cx="8128000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166D723-A4E4-91E0-52FA-9B55B7F9DB7A}"/>
              </a:ext>
            </a:extLst>
          </p:cNvPr>
          <p:cNvGraphicFramePr>
            <a:graphicFrameLocks noGrp="1"/>
          </p:cNvGraphicFramePr>
          <p:nvPr/>
        </p:nvGraphicFramePr>
        <p:xfrm>
          <a:off x="473675" y="4436353"/>
          <a:ext cx="11244648" cy="1668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8216">
                  <a:extLst>
                    <a:ext uri="{9D8B030D-6E8A-4147-A177-3AD203B41FA5}">
                      <a16:colId xmlns:a16="http://schemas.microsoft.com/office/drawing/2014/main" val="1592782471"/>
                    </a:ext>
                  </a:extLst>
                </a:gridCol>
                <a:gridCol w="3739977">
                  <a:extLst>
                    <a:ext uri="{9D8B030D-6E8A-4147-A177-3AD203B41FA5}">
                      <a16:colId xmlns:a16="http://schemas.microsoft.com/office/drawing/2014/main" val="3574499116"/>
                    </a:ext>
                  </a:extLst>
                </a:gridCol>
                <a:gridCol w="3756455">
                  <a:extLst>
                    <a:ext uri="{9D8B030D-6E8A-4147-A177-3AD203B41FA5}">
                      <a16:colId xmlns:a16="http://schemas.microsoft.com/office/drawing/2014/main" val="3592557453"/>
                    </a:ext>
                  </a:extLst>
                </a:gridCol>
              </a:tblGrid>
              <a:tr h="431515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Cross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Entropy</a:t>
                      </a:r>
                      <a:endParaRPr lang="de-DE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74A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Lp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norm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order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>
                    <a:solidFill>
                      <a:srgbClr val="374A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Squared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Error</a:t>
                      </a:r>
                    </a:p>
                  </a:txBody>
                  <a:tcPr>
                    <a:solidFill>
                      <a:srgbClr val="374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19673"/>
                  </a:ext>
                </a:extLst>
              </a:tr>
              <a:tr h="123676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374A5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74A5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74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119439"/>
                  </a:ext>
                </a:extLst>
              </a:tr>
            </a:tbl>
          </a:graphicData>
        </a:graphic>
      </p:graphicFrame>
      <p:pic>
        <p:nvPicPr>
          <p:cNvPr id="17" name="Grafik 16">
            <a:extLst>
              <a:ext uri="{FF2B5EF4-FFF2-40B4-BE49-F238E27FC236}">
                <a16:creationId xmlns:a16="http://schemas.microsoft.com/office/drawing/2014/main" id="{89CC71C3-B1D5-F143-83BA-671C211C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99" y="4941399"/>
            <a:ext cx="2940908" cy="1038749"/>
          </a:xfrm>
          <a:prstGeom prst="rect">
            <a:avLst/>
          </a:prstGeom>
        </p:spPr>
      </p:pic>
      <p:pic>
        <p:nvPicPr>
          <p:cNvPr id="23" name="Grafik 22" descr="Ein Bild, das Text, Schrift, Handschrift, Typografie enthält.&#10;&#10;Automatisch generierte Beschreibung">
            <a:extLst>
              <a:ext uri="{FF2B5EF4-FFF2-40B4-BE49-F238E27FC236}">
                <a16:creationId xmlns:a16="http://schemas.microsoft.com/office/drawing/2014/main" id="{4AF0F49F-A936-A0DB-AC23-E0025D722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833" y="5058191"/>
            <a:ext cx="3209594" cy="895833"/>
          </a:xfrm>
          <a:prstGeom prst="rect">
            <a:avLst/>
          </a:prstGeom>
        </p:spPr>
      </p:pic>
      <p:pic>
        <p:nvPicPr>
          <p:cNvPr id="25" name="Grafik 24" descr="Ein Bild, das Schrift, Text, Handschrift, Grafiken enthält.&#10;&#10;Automatisch generierte Beschreibung">
            <a:extLst>
              <a:ext uri="{FF2B5EF4-FFF2-40B4-BE49-F238E27FC236}">
                <a16:creationId xmlns:a16="http://schemas.microsoft.com/office/drawing/2014/main" id="{22C3AF93-F6B5-CC93-A2F8-B2758DDD7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36" y="5058190"/>
            <a:ext cx="2761442" cy="89583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F8F192-C95A-FD0E-DC16-B6B2476DA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321747-E1FC-4264-8DE2-74A8E801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F3FA0-30B3-1951-008C-078CEB37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086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C3B08-D01D-5078-70B7-469B62B0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8AD5BBE-669F-4CD0-A569-CCB82B0A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9FF0514-EDE5-A147-27D4-0A8EDABFD8F6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D5F71E2-BDDA-B002-81F0-816369BD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FFF25F-7156-F3E4-0C54-56F49CEA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CA5480-8096-EAA0-ADED-05B8CCA1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  <p:pic>
        <p:nvPicPr>
          <p:cNvPr id="6" name="Grafik 5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1261093B-5BFF-89B1-6090-4856F70C4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999" y="1188253"/>
            <a:ext cx="7020001" cy="2340000"/>
          </a:xfrm>
          <a:prstGeom prst="rect">
            <a:avLst/>
          </a:prstGeom>
        </p:spPr>
      </p:pic>
      <p:pic>
        <p:nvPicPr>
          <p:cNvPr id="8" name="Grafik 7" descr="Ein Bild, das Screenshot, Multimedia-Software enthält.&#10;&#10;Automatisch generierte Beschreibung">
            <a:extLst>
              <a:ext uri="{FF2B5EF4-FFF2-40B4-BE49-F238E27FC236}">
                <a16:creationId xmlns:a16="http://schemas.microsoft.com/office/drawing/2014/main" id="{C324DDAA-6A92-AFC5-C31D-D6F7AB337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999" y="3796972"/>
            <a:ext cx="7020000" cy="23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840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819-206B-E3E1-C943-32BB8F4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A39A7286-F308-0344-25F3-F93A283E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F3D419C-2682-C0FE-ED3D-6D03704ED7B6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03CB9BC-1038-EDA6-FB10-34993124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D69A3F1-64EA-7472-7369-EACAD61F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424DA4-B0D0-E359-A058-8611AA1C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82ED8-BFBF-A68E-4004-F8C783E8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891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EA24-4897-7AAF-E8E2-7F7700ED8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472F15F-AA4D-3B3D-2748-4C53C3F5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10C6628-F033-7F0C-3660-A819711B5C1E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D0EB9FBA-2612-00AE-3BCD-4B504925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CCF6DD03-DE5A-25C8-6FB5-1850BE027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" t="4233" r="65064" b="-4233"/>
          <a:stretch/>
        </p:blipFill>
        <p:spPr>
          <a:xfrm>
            <a:off x="848400" y="1781400"/>
            <a:ext cx="3620730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985DC0-0A40-8C62-9C5F-A92B1308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D9780-2C29-7527-0EC2-2266CA42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F8BF89-719E-5BB7-47CD-74D6FEC7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870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DF677-D1A9-4844-9920-9D488EBD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F74333CF-49C2-6B68-1EBC-2D7AFD85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FD167AD-1652-E243-23D2-B3DC0875504D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3B131769-57A2-316D-5991-45D88277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4EA833D-F368-5F8F-FFC0-DE6617D6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4" t="8089" r="34585" b="-4233"/>
          <a:stretch/>
        </p:blipFill>
        <p:spPr>
          <a:xfrm>
            <a:off x="4309110" y="1920240"/>
            <a:ext cx="3451860" cy="346116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D0C279-C5D2-1774-B542-5A0B028A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B0CCD-4816-E213-4B50-C1709201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8A08A8-3E89-BAC1-8EAD-D5C217D4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657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F9A0-C824-7A9C-FAE7-D3C35AE64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B6B5857A-257D-944E-92ED-50783588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DC386-73DF-A86E-E3AB-D377959605B9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907AF970-D088-3FB1-4C0F-5B158566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4749B3E0-C5F2-897B-6018-7DE1B1B02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80" t="8089" r="3365" b="-4233"/>
          <a:stretch/>
        </p:blipFill>
        <p:spPr>
          <a:xfrm>
            <a:off x="7692390" y="1920240"/>
            <a:ext cx="3440430" cy="346116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DF5E31-2696-592F-F40C-43C09040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8BBAAC-ED53-F253-EDF6-5A3B435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5524FD-5EAD-630C-EF3E-D4A40AEC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9144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3DDA-077C-BFF5-FA13-ECF173A84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8C0F9875-99C7-C9E6-E033-7DA4AA9F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71660B3-C709-9B23-AC8F-03209AF2B46D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AA55E98-25F5-E5FA-8BA1-E1594111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5776CEF-1B77-ECD7-4F8F-B8068D4C2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88F9D2-4214-0350-D08F-11889585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B60AC6-7FCA-3393-69D9-28F2496C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810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443CA-6881-8E7C-3C99-02F31CF8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Pre</a:t>
            </a:r>
            <a:r>
              <a:rPr lang="de-DE" dirty="0" err="1"/>
              <a:t>vious</a:t>
            </a:r>
            <a:r>
              <a:rPr lang="de-DE" dirty="0"/>
              <a:t> Talk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C21A2B-3C88-4300-BFE8-03DA1266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FAC375-75E3-DF02-9218-76B990A3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B854F8-1834-83A0-DF95-46B9D3F7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2A43485-2B63-17AF-1606-60E29C9C5849}"/>
              </a:ext>
            </a:extLst>
          </p:cNvPr>
          <p:cNvSpPr/>
          <p:nvPr/>
        </p:nvSpPr>
        <p:spPr>
          <a:xfrm>
            <a:off x="304400" y="932875"/>
            <a:ext cx="47880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5458D83-28D3-D7B3-7DD4-7DE6D4BF6A96}"/>
              </a:ext>
            </a:extLst>
          </p:cNvPr>
          <p:cNvGrpSpPr/>
          <p:nvPr/>
        </p:nvGrpSpPr>
        <p:grpSpPr>
          <a:xfrm>
            <a:off x="2849880" y="1705923"/>
            <a:ext cx="6492240" cy="3446154"/>
            <a:chOff x="2849880" y="1457643"/>
            <a:chExt cx="6492240" cy="3446154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6679834-B653-CB2A-64D0-9309AFE695B5}"/>
                </a:ext>
              </a:extLst>
            </p:cNvPr>
            <p:cNvSpPr/>
            <p:nvPr/>
          </p:nvSpPr>
          <p:spPr>
            <a:xfrm>
              <a:off x="3165070" y="1457643"/>
              <a:ext cx="5861860" cy="3446154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6" descr="Profilfoto von Konstantin Nikolaou">
              <a:extLst>
                <a:ext uri="{FF2B5EF4-FFF2-40B4-BE49-F238E27FC236}">
                  <a16:creationId xmlns:a16="http://schemas.microsoft.com/office/drawing/2014/main" id="{1D47EEC3-1449-839B-66CD-BE0E4C1AFE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6304" r="10261" b="12120"/>
            <a:stretch/>
          </p:blipFill>
          <p:spPr bwMode="auto">
            <a:xfrm>
              <a:off x="5016000" y="1680956"/>
              <a:ext cx="2160000" cy="216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72DA21B-5FB7-520A-CBFF-50CF2693692C}"/>
                </a:ext>
              </a:extLst>
            </p:cNvPr>
            <p:cNvSpPr txBox="1"/>
            <p:nvPr/>
          </p:nvSpPr>
          <p:spPr>
            <a:xfrm>
              <a:off x="2849880" y="4063830"/>
              <a:ext cx="6492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</a:rPr>
                <a:t>Collective Variables </a:t>
              </a:r>
              <a:r>
                <a:rPr lang="de-DE" sz="2000" dirty="0" err="1">
                  <a:solidFill>
                    <a:schemeClr val="bg1"/>
                  </a:solidFill>
                </a:rPr>
                <a:t>for</a:t>
              </a:r>
              <a:r>
                <a:rPr lang="de-DE" sz="2000" dirty="0">
                  <a:solidFill>
                    <a:schemeClr val="bg1"/>
                  </a:solidFill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</a:rPr>
                <a:t>Neural</a:t>
              </a:r>
              <a:r>
                <a:rPr lang="de-DE" sz="2000" dirty="0">
                  <a:solidFill>
                    <a:schemeClr val="bg1"/>
                  </a:solidFill>
                </a:rPr>
                <a:t> Networks</a:t>
              </a:r>
            </a:p>
            <a:p>
              <a:pPr algn="ctr"/>
              <a:r>
                <a:rPr lang="de-DE" sz="2000" dirty="0">
                  <a:solidFill>
                    <a:schemeClr val="bg1"/>
                  </a:solidFill>
                  <a:latin typeface="Univers Condensed Light" panose="020B0306020202040204" pitchFamily="34" charset="0"/>
                </a:rPr>
                <a:t>Konstantin Nikolaou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513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0A787-A32D-17BD-0B6A-F1B7F9333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709D69F-43F8-6CAC-4AD4-6504C983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C199BE-F0AB-82FB-787A-717DEBABCF7B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CAE4D366-E58E-3F51-2C39-35455245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F9016F2B-7DC3-E147-B9E3-69A05EC0B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87"/>
          <a:stretch/>
        </p:blipFill>
        <p:spPr>
          <a:xfrm>
            <a:off x="696000" y="4857750"/>
            <a:ext cx="10800000" cy="3712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BBFF28-4DC5-145C-6CE2-F8199843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2E062-74C0-FF6C-DEA9-8879F65C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88703A-E143-D027-0D25-A8C62D84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8011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B85CC-1237-ED8C-9DF8-A66CC0DA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F39E6E6-5AAC-D032-500F-91462A36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E36C2B2-61E2-BD15-7743-26E3768D0EA8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16EEE890-B356-116A-31B7-CA7A8C8C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B43A116F-47E0-3064-41DE-BED6DE460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2214" r="95097" b="-1"/>
          <a:stretch/>
        </p:blipFill>
        <p:spPr>
          <a:xfrm>
            <a:off x="696000" y="2068830"/>
            <a:ext cx="529550" cy="316017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Grafik 2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03EA6E21-D25C-32AB-F539-718DCEBA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61" t="12218" r="63520" b="-5"/>
          <a:stretch/>
        </p:blipFill>
        <p:spPr>
          <a:xfrm>
            <a:off x="4320540" y="2068830"/>
            <a:ext cx="314960" cy="316017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Grafik 3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E28C6410-5769-76F4-C179-A101873DC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71" r="32042"/>
          <a:stretch/>
        </p:blipFill>
        <p:spPr>
          <a:xfrm>
            <a:off x="7669530" y="1629000"/>
            <a:ext cx="365760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F34218-7B6D-7F51-6563-B346934E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5E5EB27-0715-458D-DE83-609A35B6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823EF-AC7A-D719-A113-47B3ACA7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4213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CFEFA-2425-AFC9-273A-AF050257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D216FA02-BD88-E580-A841-FEECC35F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7E31BE2-F6BB-1CD6-DABA-B8C74155B85B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6CF98E92-1E4F-A0BA-852D-EA0D86BD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7C74BBC-FD49-410C-91F5-B0BF951E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DEF7DC-03E6-1637-6E3C-9B32D024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D06BBE-2A7B-1119-2D15-85C5F70E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243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3AF19-0EE9-FA96-4464-8EF5A9633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AAB6A6C8-F119-663F-1D12-61B0C59A8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95A155-9F22-18B6-E235-F6A297B0A56D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Screenshot, Grafiksoftware enthält.&#10;&#10;Automatisch generierte Beschreibung">
            <a:extLst>
              <a:ext uri="{FF2B5EF4-FFF2-40B4-BE49-F238E27FC236}">
                <a16:creationId xmlns:a16="http://schemas.microsoft.com/office/drawing/2014/main" id="{9D2D3C34-CAE6-441D-6B46-EE3BEC76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5BBAE5-CF9A-F32A-0F4E-F549134D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81500F-12A3-82E3-006D-40C79249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EC1687-363F-EE11-DBF4-8FA19823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231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EBDE-B896-09DA-F581-EE30F5132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B2F6CB41-A6DC-0300-4FEF-80C3454C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791A39-975E-2789-6C31-A5ADFC5385EA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7BC31D1-4570-3C05-7C85-DC982221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977AFE-7876-5294-20CA-14EEFD691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091A9-3F14-2637-1DC3-1723CEC9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AD7513-AE33-D38F-462E-302BB5A7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313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AEB4D-60B9-55A3-E5CF-1A1BF204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785ED9E-3878-FC46-C3BA-1600F7E7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50335CB-6640-DB1C-532F-311468E4EB07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A9243007-390E-0964-BA14-08E1B3BF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D98138-A806-A7C5-57CC-15046B54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B5861B-AD7B-6E9A-497B-441894CD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52BB98-9EDB-B6D5-DCDA-FA411288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29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E3C55-98DA-A7E0-BF9B-7482C5A6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50D8B272-65CC-CB68-B7ED-0F4E6F27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F066305-9B40-CEA9-C025-7ED3D90E191F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AC7BFA1A-3401-E07E-3854-A0E99EA1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03D57BF1-AE3B-5B2C-C0B1-03DD8D88F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99"/>
          <a:stretch/>
        </p:blipFill>
        <p:spPr>
          <a:xfrm>
            <a:off x="696000" y="1629000"/>
            <a:ext cx="3628865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Grafik 2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6CC57A6B-F68B-FA80-2D7C-FD16AFF02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05" t="4233" r="2787" b="-4233"/>
          <a:stretch/>
        </p:blipFill>
        <p:spPr>
          <a:xfrm>
            <a:off x="7673546" y="1781400"/>
            <a:ext cx="3521676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F04A07-1198-4D80-8CB1-6CB66626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202752-C777-5F46-CF32-5BC3B49C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D248AC-D073-CD1F-9A92-C24A4A02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4914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AC8EE-20EE-7ADC-E10A-B0E4FFA8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62927370-1F12-A153-D027-7D855FAE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8A2FD3A-87E6-E09D-68CA-0AC9E4FF2370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36D0B01-4941-E8E9-1AA5-AE811F16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4F3EF8-E289-5F1C-E4FE-2AA756AF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CD4754-41C2-A815-1472-A7F911D5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198802-A420-2C59-390C-73937348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8777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EFA57-0F95-1597-D6B4-0C8D3EBAC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BFE7355-0B1A-E6E7-46B0-4E4F3E10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3A86D7C-B2D5-6519-259F-1C2E6E698DE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DA0A827-CE7A-8C42-B45E-864266711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33A8ED58-BF6A-B705-AFC2-80615601E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4" t="7576" r="35164"/>
          <a:stretch/>
        </p:blipFill>
        <p:spPr>
          <a:xfrm>
            <a:off x="4287520" y="1901750"/>
            <a:ext cx="3410739" cy="33272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F30F4E-EAFC-3392-9427-B3EDCDE4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48F3A-7B17-8F55-78A6-60234E28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E3832F-63DB-3F6F-70DB-B147EFF6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193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A1B1-4CEC-BE7A-3DE5-24C3F6B2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D386045-5B87-BE1D-5B49-5857A9A0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C7F1275-67C2-8098-E7F9-B8FDCAE02AF8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2B4AE6B-32EC-3AA6-A702-B10D20B1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84B2F2-0C6F-9EC3-5EC1-40ECCEEB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3647F7-9C52-CA16-4F29-740A030E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830D1B-E499-2DA5-5111-136C452D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754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B54DC323-5F87-A04C-2268-8687A5C2422C}"/>
              </a:ext>
            </a:extLst>
          </p:cNvPr>
          <p:cNvSpPr/>
          <p:nvPr/>
        </p:nvSpPr>
        <p:spPr>
          <a:xfrm>
            <a:off x="192013" y="2572185"/>
            <a:ext cx="5862320" cy="3455103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3443CA-6881-8E7C-3C99-02F31CF8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C21A2B-3C88-4300-BFE8-03DA1266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FAC375-75E3-DF02-9218-76B990A3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B854F8-1834-83A0-DF95-46B9D3F7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2A43485-2B63-17AF-1606-60E29C9C5849}"/>
              </a:ext>
            </a:extLst>
          </p:cNvPr>
          <p:cNvSpPr/>
          <p:nvPr/>
        </p:nvSpPr>
        <p:spPr>
          <a:xfrm>
            <a:off x="304400" y="932875"/>
            <a:ext cx="47880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Schrift, Text, Reihe, Screenshot enthält.&#10;&#10;Automatisch generierte Beschreibung">
            <a:extLst>
              <a:ext uri="{FF2B5EF4-FFF2-40B4-BE49-F238E27FC236}">
                <a16:creationId xmlns:a16="http://schemas.microsoft.com/office/drawing/2014/main" id="{559AF9DB-2082-5660-1486-A61C7E3C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59" y="1355050"/>
            <a:ext cx="6408082" cy="90338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3AD4E18-FB98-C647-4CDE-FFA1898F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75" y="2780352"/>
            <a:ext cx="4295793" cy="21384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180783B-6D1D-2A44-4722-532A58EBA8B2}"/>
              </a:ext>
            </a:extLst>
          </p:cNvPr>
          <p:cNvSpPr/>
          <p:nvPr/>
        </p:nvSpPr>
        <p:spPr>
          <a:xfrm>
            <a:off x="6137667" y="2572185"/>
            <a:ext cx="5862320" cy="3455103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E389970-146F-90E6-EFFE-91D7EBC37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846" y="2781830"/>
            <a:ext cx="5469962" cy="213692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1BB8C1E-094C-3D41-ED45-9A9B73317138}"/>
              </a:ext>
            </a:extLst>
          </p:cNvPr>
          <p:cNvSpPr txBox="1"/>
          <p:nvPr/>
        </p:nvSpPr>
        <p:spPr>
          <a:xfrm>
            <a:off x="6304336" y="5165243"/>
            <a:ext cx="5528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Relating</a:t>
            </a:r>
            <a:r>
              <a:rPr lang="de-DE" dirty="0">
                <a:solidFill>
                  <a:schemeClr val="bg1"/>
                </a:solidFill>
              </a:rPr>
              <a:t> Fisher Information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parameters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sz="1400" dirty="0" err="1">
                <a:solidFill>
                  <a:schemeClr val="bg1"/>
                </a:solidFill>
                <a:latin typeface="Univers Condensed Light" panose="020B0306020202040204" pitchFamily="34" charset="0"/>
              </a:rPr>
              <a:t>Prokopenko</a:t>
            </a:r>
            <a:r>
              <a:rPr lang="de-DE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 et al. (2011)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A73A60-ED1D-9085-437F-AAF204816665}"/>
              </a:ext>
            </a:extLst>
          </p:cNvPr>
          <p:cNvSpPr txBox="1"/>
          <p:nvPr/>
        </p:nvSpPr>
        <p:spPr>
          <a:xfrm>
            <a:off x="358682" y="5165243"/>
            <a:ext cx="5528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Information Geometry and </a:t>
            </a:r>
            <a:r>
              <a:rPr lang="de-DE" dirty="0" err="1">
                <a:solidFill>
                  <a:schemeClr val="bg1"/>
                </a:solidFill>
              </a:rPr>
              <a:t>phase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transitions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Janke et al. (2004)</a:t>
            </a:r>
          </a:p>
        </p:txBody>
      </p:sp>
    </p:spTree>
    <p:extLst>
      <p:ext uri="{BB962C8B-B14F-4D97-AF65-F5344CB8AC3E}">
        <p14:creationId xmlns:p14="http://schemas.microsoft.com/office/powerpoint/2010/main" val="59675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A1B1-4CEC-BE7A-3DE5-24C3F6B2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D386045-5B87-BE1D-5B49-5857A9A0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C7F1275-67C2-8098-E7F9-B8FDCAE02AF8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2B4AE6B-32EC-3AA6-A702-B10D20B1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84B2F2-0C6F-9EC3-5EC1-40ECCEEB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3647F7-9C52-CA16-4F29-740A030E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830D1B-E499-2DA5-5111-136C452D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AD016E-88AF-5414-060D-6256512EC0AD}"/>
              </a:ext>
            </a:extLst>
          </p:cNvPr>
          <p:cNvSpPr txBox="1"/>
          <p:nvPr/>
        </p:nvSpPr>
        <p:spPr>
          <a:xfrm>
            <a:off x="1262270" y="5118652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drives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high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283A127-011D-39B1-4B7A-DB1F67ABA534}"/>
              </a:ext>
            </a:extLst>
          </p:cNvPr>
          <p:cNvSpPr txBox="1"/>
          <p:nvPr/>
        </p:nvSpPr>
        <p:spPr>
          <a:xfrm>
            <a:off x="8153400" y="5118652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drives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high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state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A1B1-4CEC-BE7A-3DE5-24C3F6B2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D386045-5B87-BE1D-5B49-5857A9A0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C7F1275-67C2-8098-E7F9-B8FDCAE02AF8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2B4AE6B-32EC-3AA6-A702-B10D20B1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84B2F2-0C6F-9EC3-5EC1-40ECCEEB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3647F7-9C52-CA16-4F29-740A030E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830D1B-E499-2DA5-5111-136C452D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A44807-590F-771A-C507-B5492CA5AA42}"/>
              </a:ext>
            </a:extLst>
          </p:cNvPr>
          <p:cNvSpPr txBox="1"/>
          <p:nvPr/>
        </p:nvSpPr>
        <p:spPr>
          <a:xfrm>
            <a:off x="4701209" y="5118652"/>
            <a:ext cx="3021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only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introduces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F0116E-926A-874D-9346-E2DED5A67C11}"/>
              </a:ext>
            </a:extLst>
          </p:cNvPr>
          <p:cNvSpPr txBox="1"/>
          <p:nvPr/>
        </p:nvSpPr>
        <p:spPr>
          <a:xfrm>
            <a:off x="1262270" y="5118652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drives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high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770F2C7-25DC-3CE5-8C35-B394E33B000C}"/>
              </a:ext>
            </a:extLst>
          </p:cNvPr>
          <p:cNvSpPr txBox="1"/>
          <p:nvPr/>
        </p:nvSpPr>
        <p:spPr>
          <a:xfrm>
            <a:off x="8153400" y="5118652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drives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high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state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79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29921-2E1E-2930-F796-4C0C8BD6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49DD1B8-0B2E-82FC-BE45-CEA65203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3BB859A-7092-9FD9-97C4-95ECD9E82A5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7CE9C5CC-0FFF-C7E9-20CC-247AA94E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2A8BDD4-3D1C-AD92-BB4F-AB346FB5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D8EC3-5CC3-7205-FADB-83E6E132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62B3C8-171C-104D-F706-C9120546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421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BD06-61B8-3A81-47A7-AB901318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D9D13445-4D42-4384-04BB-51DC3AB1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B03AFA-4652-4CE0-F698-BB6A34737829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1BE69183-2BA8-CDB1-1BED-53685723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D74DBD1F-CE47-889F-D013-A90493E4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93"/>
          <a:stretch/>
        </p:blipFill>
        <p:spPr>
          <a:xfrm>
            <a:off x="696000" y="1629000"/>
            <a:ext cx="3532400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Grafik 3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372E05E0-648B-819C-7B4A-BF92445DC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14"/>
          <a:stretch/>
        </p:blipFill>
        <p:spPr>
          <a:xfrm>
            <a:off x="7663542" y="1629000"/>
            <a:ext cx="3832457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C179-A5CA-7A20-2F9A-7281DCCD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EFC7428-01D4-0455-0BAE-ADF27C3F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A02D1D-C160-14B9-F9F6-A34ED495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9324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E033B-7BD8-9AB4-3311-CBF4087D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5C01A3EF-96B0-F0FB-892C-F337E0ED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F71E6AD-E9C7-09CF-115D-FE63CD2F3639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C2DCB9FF-9156-5D27-F8EF-5022D58B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E8983-7913-1828-5519-FC3A8916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4346EC-48BC-A9A2-A895-6999D2E75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ABBFB3-6011-8CE2-0544-9E579AA1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163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AC52A-8469-B662-3CF5-B18EFDA3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7E422F85-CED1-4BCA-6343-6155FFE67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F9B612F-BBC3-17C8-1DF6-EF2CCEF956EA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2D79DB0C-6912-E5DC-543C-A16F3CE9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45A46A95-9A9E-AF63-AC08-535359378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7" t="7576" r="35487"/>
          <a:stretch/>
        </p:blipFill>
        <p:spPr>
          <a:xfrm>
            <a:off x="4228400" y="1901750"/>
            <a:ext cx="3435143" cy="33272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AF1D00-EF6C-7AE3-7E37-B60623F0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5EB422-8C5C-1A99-E97F-612AEFA7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8D293C-3BC5-FB31-9B5B-F9317F21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8718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EF923-D1B3-2740-E714-859BA790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F848A8D-208E-A95B-024E-728A8367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71B5C3-FA16-7306-B906-47A949BA7CC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333F5C4B-EB2B-6C75-F820-7EF29C03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8354658-5154-6F89-ED04-761ABA5E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5C602B-9A16-BB1D-0FE6-585E1C8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EF5A59-4C1A-DC89-2FF5-8014C581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68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EF923-D1B3-2740-E714-859BA790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F848A8D-208E-A95B-024E-728A8367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71B5C3-FA16-7306-B906-47A949BA7CC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333F5C4B-EB2B-6C75-F820-7EF29C03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8354658-5154-6F89-ED04-761ABA5E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5C602B-9A16-BB1D-0FE6-585E1C8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EF5A59-4C1A-DC89-2FF5-8014C581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479E11-B5BD-AD58-7FF2-9F5786F93022}"/>
              </a:ext>
            </a:extLst>
          </p:cNvPr>
          <p:cNvSpPr txBox="1"/>
          <p:nvPr/>
        </p:nvSpPr>
        <p:spPr>
          <a:xfrm>
            <a:off x="8153400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leads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constant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entropy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disregards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FBAF93-600C-0BE8-9F90-D4260F2B37B2}"/>
              </a:ext>
            </a:extLst>
          </p:cNvPr>
          <p:cNvSpPr txBox="1"/>
          <p:nvPr/>
        </p:nvSpPr>
        <p:spPr>
          <a:xfrm>
            <a:off x="1262270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leads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constant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entropy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disregards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99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EF923-D1B3-2740-E714-859BA790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F848A8D-208E-A95B-024E-728A8367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71B5C3-FA16-7306-B906-47A949BA7CC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333F5C4B-EB2B-6C75-F820-7EF29C03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8354658-5154-6F89-ED04-761ABA5E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5C602B-9A16-BB1D-0FE6-585E1C8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EF5A59-4C1A-DC89-2FF5-8014C581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479E11-B5BD-AD58-7FF2-9F5786F93022}"/>
              </a:ext>
            </a:extLst>
          </p:cNvPr>
          <p:cNvSpPr txBox="1"/>
          <p:nvPr/>
        </p:nvSpPr>
        <p:spPr>
          <a:xfrm>
            <a:off x="4612935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raises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during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F496F3-B412-2CC9-A2EC-4AE7C1A43674}"/>
              </a:ext>
            </a:extLst>
          </p:cNvPr>
          <p:cNvSpPr txBox="1"/>
          <p:nvPr/>
        </p:nvSpPr>
        <p:spPr>
          <a:xfrm>
            <a:off x="8153400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leads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constant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entropy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disregards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F8B73C-A26F-BECD-8CBB-CCEE9AA81880}"/>
              </a:ext>
            </a:extLst>
          </p:cNvPr>
          <p:cNvSpPr txBox="1"/>
          <p:nvPr/>
        </p:nvSpPr>
        <p:spPr>
          <a:xfrm>
            <a:off x="1262270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leads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constant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entropy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disregards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118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A1456-EC96-8AFA-6F30-BDF8333A8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E00E2CA-08B9-658E-8825-774A757E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Summary and Outlook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EF82E0D-4F19-2310-B2E8-2B9D7C5F26DC}"/>
              </a:ext>
            </a:extLst>
          </p:cNvPr>
          <p:cNvSpPr/>
          <p:nvPr/>
        </p:nvSpPr>
        <p:spPr>
          <a:xfrm>
            <a:off x="304400" y="932875"/>
            <a:ext cx="504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B728C1-F397-0FEA-97A0-CE3970FC4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E6466A-EEAE-EDAE-39A2-BFB25676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D46664-34AF-5F74-467F-4C322367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DB98674-A1D2-0FFB-2588-AD9BC1334104}"/>
              </a:ext>
            </a:extLst>
          </p:cNvPr>
          <p:cNvSpPr txBox="1"/>
          <p:nvPr/>
        </p:nvSpPr>
        <p:spPr>
          <a:xfrm>
            <a:off x="965200" y="1463040"/>
            <a:ext cx="846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By </a:t>
            </a:r>
            <a:r>
              <a:rPr lang="de-DE" dirty="0" err="1"/>
              <a:t>Investigating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variables </a:t>
            </a:r>
            <a:r>
              <a:rPr lang="de-DE" dirty="0" err="1"/>
              <a:t>of</a:t>
            </a:r>
            <a:r>
              <a:rPr lang="de-DE" dirty="0"/>
              <a:t> Fisher </a:t>
            </a:r>
          </a:p>
        </p:txBody>
      </p:sp>
    </p:spTree>
    <p:extLst>
      <p:ext uri="{BB962C8B-B14F-4D97-AF65-F5344CB8AC3E}">
        <p14:creationId xmlns:p14="http://schemas.microsoft.com/office/powerpoint/2010/main" val="237554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EAB9-613B-214C-B62D-82889EC6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41AB3FF-D288-48FF-ED5E-0FC61007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1404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6A5F51-D6B4-C6FF-6E12-C632F2189994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79EC40-101C-82CA-0728-5C61F15A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1" y="1901750"/>
            <a:ext cx="3092436" cy="26265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6B20B2F-21E3-27F4-5BA0-011A2DA6292C}"/>
              </a:ext>
            </a:extLst>
          </p:cNvPr>
          <p:cNvSpPr txBox="1"/>
          <p:nvPr/>
        </p:nvSpPr>
        <p:spPr>
          <a:xfrm>
            <a:off x="2660287" y="1440085"/>
            <a:ext cx="124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Dataset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A71BA6-DEAA-EE6E-FA61-5738FC1D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0745-B38F-707B-91FF-450D103A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830F57-C0AE-DE5A-05E4-CBE386A3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02481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818F7-0D6E-74C8-C546-42977E4C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>
            <a:extLst>
              <a:ext uri="{FF2B5EF4-FFF2-40B4-BE49-F238E27FC236}">
                <a16:creationId xmlns:a16="http://schemas.microsoft.com/office/drawing/2014/main" id="{55542FAD-6281-98DE-8F74-69CB18CF0A5B}"/>
              </a:ext>
            </a:extLst>
          </p:cNvPr>
          <p:cNvSpPr/>
          <p:nvPr/>
        </p:nvSpPr>
        <p:spPr>
          <a:xfrm>
            <a:off x="344557" y="1191769"/>
            <a:ext cx="11543043" cy="4599562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B4EBB73D-BFF8-1A42-81E0-6F1E5263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People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2896C1-2C40-7A41-F7EA-4A7C88AB7ECA}"/>
              </a:ext>
            </a:extLst>
          </p:cNvPr>
          <p:cNvSpPr/>
          <p:nvPr/>
        </p:nvSpPr>
        <p:spPr>
          <a:xfrm>
            <a:off x="304400" y="932875"/>
            <a:ext cx="147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8D3D33ED-779B-DEF2-81EB-5C36232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6A51E785-B872-7836-1F93-861B9B58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F7632D90-7D84-5384-1B33-D8808EBD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9</a:t>
            </a:r>
            <a:endParaRPr lang="de-DE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B746785-E2C5-C4F9-BA63-9127F1EB79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7" t="7907" r="25169" b="16434"/>
          <a:stretch/>
        </p:blipFill>
        <p:spPr bwMode="auto">
          <a:xfrm>
            <a:off x="9288273" y="1586152"/>
            <a:ext cx="2160000" cy="2160000"/>
          </a:xfrm>
          <a:prstGeom prst="flowChartConnector">
            <a:avLst/>
          </a:prstGeom>
          <a:noFill/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1DB3F05-719B-17E6-73B7-5C7A85BB1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8" r="27706" b="25818"/>
          <a:stretch/>
        </p:blipFill>
        <p:spPr bwMode="auto">
          <a:xfrm>
            <a:off x="6443473" y="1592257"/>
            <a:ext cx="2160000" cy="2160000"/>
          </a:xfrm>
          <a:prstGeom prst="flowChartConnector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rofilfoto von Konstantin Nikolaou">
            <a:extLst>
              <a:ext uri="{FF2B5EF4-FFF2-40B4-BE49-F238E27FC236}">
                <a16:creationId xmlns:a16="http://schemas.microsoft.com/office/drawing/2014/main" id="{2D87D7C5-CCF3-A991-85AA-DA8B4D91D6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3" t="6304" r="10261" b="12120"/>
          <a:stretch/>
        </p:blipFill>
        <p:spPr bwMode="auto">
          <a:xfrm>
            <a:off x="3598673" y="1592257"/>
            <a:ext cx="2160000" cy="216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ven Krippendorf">
            <a:extLst>
              <a:ext uri="{FF2B5EF4-FFF2-40B4-BE49-F238E27FC236}">
                <a16:creationId xmlns:a16="http://schemas.microsoft.com/office/drawing/2014/main" id="{BC03F9B4-E38B-AF02-E118-53EF292947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9" t="9385" r="5762" b="21784"/>
          <a:stretch/>
        </p:blipFill>
        <p:spPr bwMode="auto">
          <a:xfrm>
            <a:off x="743727" y="1461053"/>
            <a:ext cx="2285100" cy="22851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5590DB9-6631-F496-5FD3-53EBB4FE3E92}"/>
              </a:ext>
            </a:extLst>
          </p:cNvPr>
          <p:cNvCxnSpPr/>
          <p:nvPr/>
        </p:nvCxnSpPr>
        <p:spPr>
          <a:xfrm>
            <a:off x="3319670" y="1586152"/>
            <a:ext cx="0" cy="38107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38C287E-1BC3-DE1C-95B7-097102AA6131}"/>
              </a:ext>
            </a:extLst>
          </p:cNvPr>
          <p:cNvCxnSpPr/>
          <p:nvPr/>
        </p:nvCxnSpPr>
        <p:spPr>
          <a:xfrm>
            <a:off x="6096000" y="1586152"/>
            <a:ext cx="0" cy="38107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F54766E-522A-878E-450F-26513DE3784B}"/>
              </a:ext>
            </a:extLst>
          </p:cNvPr>
          <p:cNvCxnSpPr/>
          <p:nvPr/>
        </p:nvCxnSpPr>
        <p:spPr>
          <a:xfrm>
            <a:off x="8998226" y="1586152"/>
            <a:ext cx="0" cy="381079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feld 6">
            <a:extLst>
              <a:ext uri="{FF2B5EF4-FFF2-40B4-BE49-F238E27FC236}">
                <a16:creationId xmlns:a16="http://schemas.microsoft.com/office/drawing/2014/main" id="{1B41E78E-8DBB-47F6-B3C3-80D1FB7DE4B1}"/>
              </a:ext>
            </a:extLst>
          </p:cNvPr>
          <p:cNvSpPr txBox="1"/>
          <p:nvPr/>
        </p:nvSpPr>
        <p:spPr>
          <a:xfrm>
            <a:off x="637850" y="3866321"/>
            <a:ext cx="22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Sven Krippendorf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(LMU Munich)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D6837A5-AB14-C844-5CF9-CB5DE4E19F7A}"/>
              </a:ext>
            </a:extLst>
          </p:cNvPr>
          <p:cNvSpPr txBox="1"/>
          <p:nvPr/>
        </p:nvSpPr>
        <p:spPr>
          <a:xfrm>
            <a:off x="3540075" y="3866320"/>
            <a:ext cx="22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Konstantin Nikolaou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(ICP Stuttgart)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00BC5787-DF0E-FE50-BCB8-61994FFA3F8E}"/>
              </a:ext>
            </a:extLst>
          </p:cNvPr>
          <p:cNvSpPr txBox="1"/>
          <p:nvPr/>
        </p:nvSpPr>
        <p:spPr>
          <a:xfrm>
            <a:off x="6380923" y="3866319"/>
            <a:ext cx="22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Samuel </a:t>
            </a:r>
            <a:r>
              <a:rPr lang="de-DE" dirty="0" err="1">
                <a:solidFill>
                  <a:schemeClr val="bg1"/>
                </a:solidFill>
              </a:rPr>
              <a:t>Tovey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dirty="0">
                <a:solidFill>
                  <a:schemeClr val="bg1"/>
                </a:solidFill>
              </a:rPr>
              <a:t>(ICP Stuttgart)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FE61E6D-754D-04E8-BABF-DB60645751C0}"/>
              </a:ext>
            </a:extLst>
          </p:cNvPr>
          <p:cNvSpPr txBox="1"/>
          <p:nvPr/>
        </p:nvSpPr>
        <p:spPr>
          <a:xfrm>
            <a:off x="9223653" y="3866318"/>
            <a:ext cx="2285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Christian Holm</a:t>
            </a:r>
          </a:p>
          <a:p>
            <a:pPr algn="ctr"/>
            <a:r>
              <a:rPr lang="de-DE" dirty="0">
                <a:solidFill>
                  <a:schemeClr val="bg1"/>
                </a:solidFill>
              </a:rPr>
              <a:t>(ICP Stuttgart)</a:t>
            </a:r>
          </a:p>
        </p:txBody>
      </p:sp>
    </p:spTree>
    <p:extLst>
      <p:ext uri="{BB962C8B-B14F-4D97-AF65-F5344CB8AC3E}">
        <p14:creationId xmlns:p14="http://schemas.microsoft.com/office/powerpoint/2010/main" val="21324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CF3-A639-1FB8-68B3-7186C70E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202BAB77-895B-52D5-7C5C-A9881F2F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11760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4528ADB-039B-D7F8-4C55-E5CA7A57449E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Kreis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0F601EE6-79B2-B0C8-E263-6E052D61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70" y="2304752"/>
            <a:ext cx="4310298" cy="18205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659CAF6-A752-8C6B-29ED-26584905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31" y="1901750"/>
            <a:ext cx="3092436" cy="26265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188EE4B-E328-3F17-25E1-72C0142926FD}"/>
              </a:ext>
            </a:extLst>
          </p:cNvPr>
          <p:cNvSpPr txBox="1"/>
          <p:nvPr/>
        </p:nvSpPr>
        <p:spPr>
          <a:xfrm>
            <a:off x="2660287" y="1440085"/>
            <a:ext cx="124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Dataset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2D7EE52-E92D-E10B-5DF3-58D1C83FBC44}"/>
              </a:ext>
            </a:extLst>
          </p:cNvPr>
          <p:cNvSpPr txBox="1"/>
          <p:nvPr/>
        </p:nvSpPr>
        <p:spPr>
          <a:xfrm>
            <a:off x="7624537" y="1856378"/>
            <a:ext cx="13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Network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80BB90-0CD3-CE56-65CB-7BE21FE7D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AA68269-B885-A6D7-D930-F4BC04FF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B45373-73D1-0B84-2411-5C9631C2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7250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8A284-6369-A84D-C037-5B67316D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0FC2F5D3-4488-67BB-FEB1-2B95A679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10490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50F62A8-1867-6EDC-4532-A528098058F2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Kreis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6BFF36F-F739-5F14-ACFF-4B042D309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70" y="2304752"/>
            <a:ext cx="4310298" cy="18205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AE1AC1D-8724-53F8-DB2B-94DF5EF6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31" y="1901750"/>
            <a:ext cx="3092436" cy="26265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Grafik 8" descr="Ein Bild, das Handschrift, Schrift, Text, Tafel enthält.&#10;&#10;Automatisch generierte Beschreibung">
            <a:extLst>
              <a:ext uri="{FF2B5EF4-FFF2-40B4-BE49-F238E27FC236}">
                <a16:creationId xmlns:a16="http://schemas.microsoft.com/office/drawing/2014/main" id="{ECB5AE36-A77E-E18F-F2B3-722DAC15F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01" y="5299201"/>
            <a:ext cx="3092436" cy="95683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F88EFA2-10E9-0B68-3DAE-5C814C9E5164}"/>
              </a:ext>
            </a:extLst>
          </p:cNvPr>
          <p:cNvSpPr txBox="1"/>
          <p:nvPr/>
        </p:nvSpPr>
        <p:spPr>
          <a:xfrm>
            <a:off x="2660287" y="1440085"/>
            <a:ext cx="124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Dataset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A0BB6D-49F0-CEAD-9770-D8587BFD3E0E}"/>
              </a:ext>
            </a:extLst>
          </p:cNvPr>
          <p:cNvSpPr txBox="1"/>
          <p:nvPr/>
        </p:nvSpPr>
        <p:spPr>
          <a:xfrm>
            <a:off x="4038600" y="4871204"/>
            <a:ext cx="5785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Introduce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>
                <a:solidFill>
                  <a:schemeClr val="bg1"/>
                </a:solidFill>
              </a:rPr>
              <a:t>Loss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508BF00-F386-31BB-7858-8F197F19D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7764D7-1758-0ABD-611A-D1BDBD00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41F06F-5873-4154-917E-80B73775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86D3779-B969-07C2-4E7B-A4FF90A8CB17}"/>
              </a:ext>
            </a:extLst>
          </p:cNvPr>
          <p:cNvSpPr txBox="1"/>
          <p:nvPr/>
        </p:nvSpPr>
        <p:spPr>
          <a:xfrm>
            <a:off x="7624537" y="1856378"/>
            <a:ext cx="13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Network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6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051ED-4FAB-377D-D3EF-8EE30E5C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F664D1B8-92D1-1C3B-BB1C-BEC138D8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90676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EEA693-C82A-1735-B4AE-98F26F4706DB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E5565593-0E35-3052-65FF-EA5823098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77" y="2359730"/>
            <a:ext cx="7409646" cy="106927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5475D8-9341-E14E-B6E4-64B1F133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F4CCF-1AAC-2FB3-FBC4-506318A6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9EB9CB-B69E-79CB-6074-C5FE3386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20943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680E8-B39A-299C-1959-9B86243B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C11B9ABC-2AC6-147F-FA0A-AB3A2769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100836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D06C0DE-049F-B1FE-DC98-E95F4F56CDE4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778BEE92-5537-51DB-FC1B-71DF37E29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77" y="2359730"/>
            <a:ext cx="7409646" cy="106927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A21B53F-061D-F47E-160D-F168F7827657}"/>
              </a:ext>
            </a:extLst>
          </p:cNvPr>
          <p:cNvSpPr txBox="1"/>
          <p:nvPr/>
        </p:nvSpPr>
        <p:spPr>
          <a:xfrm>
            <a:off x="2391177" y="3899178"/>
            <a:ext cx="7409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Established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concept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been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utilized</a:t>
            </a:r>
            <a:r>
              <a:rPr lang="de-DE" sz="2400" dirty="0">
                <a:solidFill>
                  <a:schemeClr val="bg1"/>
                </a:solidFill>
              </a:rPr>
              <a:t> in Natural Gradient Descent </a:t>
            </a:r>
            <a:r>
              <a:rPr lang="de-DE" sz="2400" dirty="0" err="1">
                <a:solidFill>
                  <a:schemeClr val="bg1"/>
                </a:solidFill>
              </a:rPr>
              <a:t>algorithm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786419-E15C-FC7B-B9BD-C056D8ED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AE3367-D5C5-ACEE-FDCA-83FD6CA0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66FCC4-1F11-696A-70C6-5B8613D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7343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3162D-2A04-A948-B64A-E309CA25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778C818E-1A58-F2A3-40B5-11E70FC4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Analyzing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influence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40DDF21-0B48-4605-47A5-1B16D935D314}"/>
              </a:ext>
            </a:extLst>
          </p:cNvPr>
          <p:cNvSpPr/>
          <p:nvPr/>
        </p:nvSpPr>
        <p:spPr>
          <a:xfrm>
            <a:off x="304400" y="932875"/>
            <a:ext cx="6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3EAD49B-14DE-8F33-F5A1-B523C6C5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F36FA-B850-73F0-5DE1-16558299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0E1FB-4A32-0C56-3A01-1BCA6A88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69D7D44-FABC-BE00-1EDE-4B30900344AB}"/>
              </a:ext>
            </a:extLst>
          </p:cNvPr>
          <p:cNvGrpSpPr/>
          <p:nvPr/>
        </p:nvGrpSpPr>
        <p:grpSpPr>
          <a:xfrm>
            <a:off x="679768" y="2024758"/>
            <a:ext cx="10832463" cy="1603954"/>
            <a:chOff x="326274" y="2283186"/>
            <a:chExt cx="10832463" cy="1603954"/>
          </a:xfrm>
        </p:grpSpPr>
        <p:pic>
          <p:nvPicPr>
            <p:cNvPr id="5" name="Grafik 4" descr="Ein Bild, das Schrift, Text, Handschrift, Reihe enthält.&#10;&#10;Automatisch generierte Beschreibung">
              <a:extLst>
                <a:ext uri="{FF2B5EF4-FFF2-40B4-BE49-F238E27FC236}">
                  <a16:creationId xmlns:a16="http://schemas.microsoft.com/office/drawing/2014/main" id="{4395C552-70D8-47BD-179D-3C49FC724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74" y="3048404"/>
              <a:ext cx="5274779" cy="7611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A7BDE7B-2B0C-07E2-2E12-954095A09849}"/>
                </a:ext>
              </a:extLst>
            </p:cNvPr>
            <p:cNvSpPr txBox="1"/>
            <p:nvPr/>
          </p:nvSpPr>
          <p:spPr>
            <a:xfrm>
              <a:off x="997703" y="2678618"/>
              <a:ext cx="3931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Full</a:t>
              </a:r>
              <a:r>
                <a:rPr lang="de-DE" dirty="0">
                  <a:solidFill>
                    <a:schemeClr val="bg1"/>
                  </a:solidFill>
                </a:rPr>
                <a:t> Fisher Information</a:t>
              </a:r>
            </a:p>
          </p:txBody>
        </p:sp>
        <p:pic>
          <p:nvPicPr>
            <p:cNvPr id="11" name="Grafik 10" descr="Ein Bild, das Handschrift, Schrift, Text, Tafel enthält.&#10;&#10;Automatisch generierte Beschreibung">
              <a:extLst>
                <a:ext uri="{FF2B5EF4-FFF2-40B4-BE49-F238E27FC236}">
                  <a16:creationId xmlns:a16="http://schemas.microsoft.com/office/drawing/2014/main" id="{3A58D4DB-250C-5BF5-F297-83B27219D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678" y="2981543"/>
              <a:ext cx="3540059" cy="9055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4279748-6C45-5A7F-7D23-0D4B5F916BF7}"/>
                </a:ext>
              </a:extLst>
            </p:cNvPr>
            <p:cNvSpPr txBox="1"/>
            <p:nvPr/>
          </p:nvSpPr>
          <p:spPr>
            <a:xfrm>
              <a:off x="7925031" y="2283186"/>
              <a:ext cx="2976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Related</a:t>
              </a:r>
              <a:r>
                <a:rPr lang="de-DE" dirty="0">
                  <a:solidFill>
                    <a:schemeClr val="bg1"/>
                  </a:solidFill>
                </a:rPr>
                <a:t> Network </a:t>
              </a:r>
              <a:r>
                <a:rPr lang="de-DE" dirty="0" err="1">
                  <a:solidFill>
                    <a:schemeClr val="bg1"/>
                  </a:solidFill>
                </a:rPr>
                <a:t>dependent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matrix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B29909C-57A4-C5E7-D122-4036BEF297D2}"/>
                </a:ext>
              </a:extLst>
            </p:cNvPr>
            <p:cNvCxnSpPr>
              <a:cxnSpLocks/>
            </p:cNvCxnSpPr>
            <p:nvPr/>
          </p:nvCxnSpPr>
          <p:spPr>
            <a:xfrm>
              <a:off x="5819405" y="3438085"/>
              <a:ext cx="1610436" cy="0"/>
            </a:xfrm>
            <a:prstGeom prst="straightConnector1">
              <a:avLst/>
            </a:prstGeom>
            <a:ln>
              <a:solidFill>
                <a:srgbClr val="EA64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57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Uni stuttgart Schriftart">
      <a:majorFont>
        <a:latin typeface="Univers"/>
        <a:ea typeface=""/>
        <a:cs typeface=""/>
      </a:majorFont>
      <a:minorFont>
        <a:latin typeface=" 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Microsoft Office PowerPoint</Application>
  <PresentationFormat>Breitbild</PresentationFormat>
  <Paragraphs>198</Paragraphs>
  <Slides>40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40</vt:i4>
      </vt:variant>
    </vt:vector>
  </HeadingPairs>
  <TitlesOfParts>
    <vt:vector size="48" baseType="lpstr">
      <vt:lpstr> Univers Light</vt:lpstr>
      <vt:lpstr>Aptos</vt:lpstr>
      <vt:lpstr>Arial</vt:lpstr>
      <vt:lpstr>Univers</vt:lpstr>
      <vt:lpstr>Univers Condensed Light</vt:lpstr>
      <vt:lpstr>Wingdings</vt:lpstr>
      <vt:lpstr>Office</vt:lpstr>
      <vt:lpstr>Acrobat Document</vt:lpstr>
      <vt:lpstr>Investigating the Evolution of Fisher Information for Neural Network Dynamics</vt:lpstr>
      <vt:lpstr>Previous Talk</vt:lpstr>
      <vt:lpstr>Fisher Information</vt:lpstr>
      <vt:lpstr>Fisher Information for Neural Networks</vt:lpstr>
      <vt:lpstr>Fisher Information for Neural Networks</vt:lpstr>
      <vt:lpstr>Fisher Information for Neural Networks</vt:lpstr>
      <vt:lpstr>Fisher Information for Neural Networks</vt:lpstr>
      <vt:lpstr>Fisher Information for Neural Networks</vt:lpstr>
      <vt:lpstr>Analyzing the loss influence</vt:lpstr>
      <vt:lpstr>Analyzing the loss influence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Summary and Outlook</vt:lpstr>
      <vt:lpstr>People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Sauter</dc:creator>
  <cp:lastModifiedBy>Marc Sauter</cp:lastModifiedBy>
  <cp:revision>88</cp:revision>
  <dcterms:created xsi:type="dcterms:W3CDTF">2024-03-04T14:28:14Z</dcterms:created>
  <dcterms:modified xsi:type="dcterms:W3CDTF">2024-03-15T12:18:23Z</dcterms:modified>
</cp:coreProperties>
</file>